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71" r:id="rId2"/>
    <p:sldId id="267" r:id="rId3"/>
    <p:sldId id="269" r:id="rId4"/>
    <p:sldId id="273" r:id="rId5"/>
    <p:sldId id="298" r:id="rId6"/>
    <p:sldId id="299" r:id="rId7"/>
    <p:sldId id="300" r:id="rId8"/>
    <p:sldId id="302" r:id="rId9"/>
    <p:sldId id="301" r:id="rId10"/>
    <p:sldId id="280" r:id="rId11"/>
    <p:sldId id="303" r:id="rId12"/>
    <p:sldId id="304" r:id="rId13"/>
    <p:sldId id="289" r:id="rId14"/>
    <p:sldId id="272" r:id="rId15"/>
  </p:sldIdLst>
  <p:sldSz cx="24382413" cy="13716000"/>
  <p:notesSz cx="6858000" cy="9144000"/>
  <p:defaultTextStyle>
    <a:defPPr>
      <a:defRPr lang="ko-KR"/>
    </a:defPPr>
    <a:lvl1pPr marL="0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C0C2"/>
    <a:srgbClr val="1CCFC9"/>
    <a:srgbClr val="002856"/>
    <a:srgbClr val="DAF2F4"/>
    <a:srgbClr val="A2E0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0" autoAdjust="0"/>
    <p:restoredTop sz="94686"/>
  </p:normalViewPr>
  <p:slideViewPr>
    <p:cSldViewPr snapToGrid="0" snapToObjects="1">
      <p:cViewPr>
        <p:scale>
          <a:sx n="50" d="100"/>
          <a:sy n="50" d="100"/>
        </p:scale>
        <p:origin x="939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C71AF-0DE0-43E2-A4CC-CEBC810A21E2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C2781-BB52-4166-AFD6-73AB35693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12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913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958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711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684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479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802" y="2244726"/>
            <a:ext cx="18286810" cy="4775200"/>
          </a:xfrm>
        </p:spPr>
        <p:txBody>
          <a:bodyPr anchor="b"/>
          <a:lstStyle>
            <a:lvl1pPr algn="ctr">
              <a:defRPr sz="119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802" y="7204076"/>
            <a:ext cx="1828681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2022-03-18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9485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2022-03-18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3192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8664" y="730250"/>
            <a:ext cx="5257458" cy="1162367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291" y="730250"/>
            <a:ext cx="15467593" cy="1162367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2022-03-18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8976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2022-03-18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481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592" y="3419477"/>
            <a:ext cx="21029831" cy="5705474"/>
          </a:xfrm>
        </p:spPr>
        <p:txBody>
          <a:bodyPr anchor="b"/>
          <a:lstStyle>
            <a:lvl1pPr>
              <a:defRPr sz="119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592" y="9178927"/>
            <a:ext cx="21029831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2022-03-18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967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291" y="3651250"/>
            <a:ext cx="10362526" cy="87026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3596" y="3651250"/>
            <a:ext cx="10362526" cy="87026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2022-03-18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9293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730251"/>
            <a:ext cx="21029831" cy="265112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467" y="3362326"/>
            <a:ext cx="10314903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467" y="5010150"/>
            <a:ext cx="10314903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3597" y="3362326"/>
            <a:ext cx="10365701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3597" y="5010150"/>
            <a:ext cx="10365701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2022-03-18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5847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2022-03-18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6065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2022-03-18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8919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5701" y="1974851"/>
            <a:ext cx="12343597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2022-03-18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9131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5701" y="1974851"/>
            <a:ext cx="12343597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2022-03-18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5228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826B7-21E3-C947-B317-9E30A7CD80BA}" type="datetimeFigureOut">
              <a:rPr kumimoji="1" lang="ko-KR" altLang="en-US" smtClean="0"/>
              <a:t>2022-03-18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1759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28709" rtl="0" eaLnBrk="1" latinLnBrk="1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1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5" Type="http://schemas.openxmlformats.org/officeDocument/2006/relationships/image" Target="../media/image2.gif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gif"/><Relationship Id="rId5" Type="http://schemas.openxmlformats.org/officeDocument/2006/relationships/image" Target="../media/image5.emf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978227" y="5722826"/>
            <a:ext cx="1258068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6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Adversarial Generation of Continuous Images</a:t>
            </a:r>
            <a:endParaRPr kumimoji="1" lang="ko-KR" altLang="en-US" sz="46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1079827" y="6573914"/>
            <a:ext cx="2568895" cy="58272"/>
          </a:xfrm>
          <a:prstGeom prst="rect">
            <a:avLst/>
          </a:prstGeom>
          <a:solidFill>
            <a:srgbClr val="43C0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002856"/>
              </a:solidFill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1028668" y="6733786"/>
            <a:ext cx="30524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March 19, 2022</a:t>
            </a:r>
            <a:endParaRPr kumimoji="1" lang="ko-KR" altLang="en-US" sz="3000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752" y="12114746"/>
            <a:ext cx="5804164" cy="906404"/>
          </a:xfrm>
          <a:prstGeom prst="rect">
            <a:avLst/>
          </a:prstGeom>
        </p:spPr>
      </p:pic>
      <p:sp>
        <p:nvSpPr>
          <p:cNvPr id="11" name="텍스트 상자 10"/>
          <p:cNvSpPr txBox="1"/>
          <p:nvPr/>
        </p:nvSpPr>
        <p:spPr>
          <a:xfrm>
            <a:off x="935197" y="11234769"/>
            <a:ext cx="1827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CONTACT</a:t>
            </a:r>
            <a:endParaRPr kumimoji="1" lang="ko-KR" altLang="en-US" sz="23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2" name="직사각형 11"/>
          <p:cNvSpPr/>
          <p:nvPr/>
        </p:nvSpPr>
        <p:spPr>
          <a:xfrm flipV="1">
            <a:off x="1033752" y="11864669"/>
            <a:ext cx="13325074" cy="45719"/>
          </a:xfrm>
          <a:prstGeom prst="rect">
            <a:avLst/>
          </a:prstGeom>
          <a:solidFill>
            <a:srgbClr val="002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002856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827444" y="11990311"/>
            <a:ext cx="6531382" cy="1113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2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Electronic Engineering</a:t>
            </a:r>
          </a:p>
          <a:p>
            <a:pPr>
              <a:lnSpc>
                <a:spcPct val="110000"/>
              </a:lnSpc>
            </a:pPr>
            <a:r>
              <a:rPr lang="en-US" altLang="ko-KR" sz="2200" dirty="0">
                <a:solidFill>
                  <a:srgbClr val="002856"/>
                </a:solidFill>
                <a:latin typeface="Geomanist Light" charset="0"/>
                <a:ea typeface="Geomanist Light" charset="0"/>
                <a:cs typeface="Geomanist Light" charset="0"/>
              </a:rPr>
              <a:t>3rd</a:t>
            </a:r>
            <a:r>
              <a:rPr lang="ko-KR" altLang="en-US" sz="2200" dirty="0">
                <a:solidFill>
                  <a:srgbClr val="002856"/>
                </a:solidFill>
                <a:latin typeface="Geomanist Light" charset="0"/>
                <a:ea typeface="Geomanist Light" charset="0"/>
                <a:cs typeface="Geomanist Light" charset="0"/>
              </a:rPr>
              <a:t> Engineering Building </a:t>
            </a:r>
            <a:r>
              <a:rPr lang="ko-KR" altLang="en-US" sz="2200" dirty="0" err="1">
                <a:solidFill>
                  <a:srgbClr val="002856"/>
                </a:solidFill>
                <a:latin typeface="Geomanist Light" charset="0"/>
                <a:ea typeface="Geomanist Light" charset="0"/>
                <a:cs typeface="Geomanist Light" charset="0"/>
              </a:rPr>
              <a:t>Room</a:t>
            </a:r>
            <a:r>
              <a:rPr lang="ko-KR" altLang="en-US" sz="2200" dirty="0">
                <a:solidFill>
                  <a:srgbClr val="002856"/>
                </a:solidFill>
                <a:latin typeface="Geomanist Light" charset="0"/>
                <a:ea typeface="Geomanist Light" charset="0"/>
                <a:cs typeface="Geomanist Light" charset="0"/>
              </a:rPr>
              <a:t> </a:t>
            </a:r>
            <a:r>
              <a:rPr lang="en-US" altLang="ko-KR" sz="2200" dirty="0">
                <a:solidFill>
                  <a:srgbClr val="002856"/>
                </a:solidFill>
                <a:latin typeface="Geomanist Light" charset="0"/>
                <a:ea typeface="Geomanist Light" charset="0"/>
                <a:cs typeface="Geomanist Light" charset="0"/>
              </a:rPr>
              <a:t>4</a:t>
            </a:r>
            <a:r>
              <a:rPr lang="ko-KR" altLang="en-US" sz="2200" dirty="0">
                <a:solidFill>
                  <a:srgbClr val="002856"/>
                </a:solidFill>
                <a:latin typeface="Geomanist Light" charset="0"/>
                <a:ea typeface="Geomanist Light" charset="0"/>
                <a:cs typeface="Geomanist Light" charset="0"/>
              </a:rPr>
              <a:t>1</a:t>
            </a:r>
            <a:r>
              <a:rPr lang="en-US" altLang="ko-KR" sz="2200" dirty="0">
                <a:solidFill>
                  <a:srgbClr val="002856"/>
                </a:solidFill>
                <a:latin typeface="Geomanist Light" charset="0"/>
                <a:ea typeface="Geomanist Light" charset="0"/>
                <a:cs typeface="Geomanist Light" charset="0"/>
              </a:rPr>
              <a:t>0-1</a:t>
            </a:r>
          </a:p>
          <a:p>
            <a:pPr>
              <a:lnSpc>
                <a:spcPct val="110000"/>
              </a:lnSpc>
            </a:pPr>
            <a:r>
              <a:rPr lang="ko-KR" altLang="en-US" sz="1800" b="1" dirty="0" err="1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Web</a:t>
            </a:r>
            <a:r>
              <a:rPr lang="ko-KR" altLang="en-US" sz="18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.</a:t>
            </a:r>
            <a:r>
              <a:rPr lang="ko-KR" altLang="en-US" sz="18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Regular" charset="-127"/>
              </a:rPr>
              <a:t>  </a:t>
            </a:r>
            <a:r>
              <a:rPr lang="en-US" altLang="ko-KR" sz="18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Regular" charset="-127"/>
              </a:rPr>
              <a:t>www.github.io/nakkwan</a:t>
            </a:r>
            <a:endParaRPr lang="ko-KR" altLang="en-US" sz="1800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Regular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032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7" y="1463013"/>
            <a:ext cx="269081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INR-GAN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04888" y="2791135"/>
            <a:ext cx="22114872" cy="1945148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Hypernetwork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는 훈련이 불안정하고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, size(parameter)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가 크다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.</a:t>
            </a:r>
          </a:p>
          <a:p>
            <a:pPr marL="1371554" lvl="1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FMM(Factorized Multiplication Modulation)</a:t>
            </a:r>
          </a:p>
          <a:p>
            <a:pPr marL="1371554" lvl="1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Multi-scale INR</a:t>
            </a:r>
          </a:p>
          <a:p>
            <a:pPr algn="just"/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3"/>
            <a:ext cx="262223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11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F8A6980-3D63-4A62-B45A-3BA3AEC22B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996" y="5189803"/>
            <a:ext cx="9305429" cy="636539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D8ADD1F-C21F-47AF-BECA-ACE2A3D8A750}"/>
              </a:ext>
            </a:extLst>
          </p:cNvPr>
          <p:cNvSpPr/>
          <p:nvPr/>
        </p:nvSpPr>
        <p:spPr>
          <a:xfrm>
            <a:off x="10086975" y="4924425"/>
            <a:ext cx="2790825" cy="7086598"/>
          </a:xfrm>
          <a:prstGeom prst="rect">
            <a:avLst/>
          </a:prstGeom>
          <a:noFill/>
          <a:ln w="698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D8DCEE-00C0-47AB-8521-2EE6CD01663B}"/>
              </a:ext>
            </a:extLst>
          </p:cNvPr>
          <p:cNvSpPr/>
          <p:nvPr/>
        </p:nvSpPr>
        <p:spPr>
          <a:xfrm>
            <a:off x="13420725" y="4924425"/>
            <a:ext cx="2790825" cy="7086598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AC40E8-6387-4ABC-9E0F-9F30D0F0A802}"/>
              </a:ext>
            </a:extLst>
          </p:cNvPr>
          <p:cNvSpPr txBox="1"/>
          <p:nvPr/>
        </p:nvSpPr>
        <p:spPr>
          <a:xfrm>
            <a:off x="10515600" y="4251053"/>
            <a:ext cx="2190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Generator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1D4578-F8BF-424B-9D9E-4C578A46C739}"/>
              </a:ext>
            </a:extLst>
          </p:cNvPr>
          <p:cNvSpPr txBox="1"/>
          <p:nvPr/>
        </p:nvSpPr>
        <p:spPr>
          <a:xfrm>
            <a:off x="13908880" y="4308841"/>
            <a:ext cx="1814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Decoder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5420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7415721-2EC7-4DFA-A176-5CE8CDB34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843" y="5556571"/>
            <a:ext cx="7421717" cy="6304573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119187" y="1463013"/>
            <a:ext cx="1181338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FMM (Factorized Multiplication Modulation)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/>
              <p:cNvSpPr/>
              <p:nvPr/>
            </p:nvSpPr>
            <p:spPr>
              <a:xfrm>
                <a:off x="1004888" y="2791135"/>
                <a:ext cx="22114872" cy="2430474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marL="457200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MLP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CNN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에 비해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parameter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수가 많음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  <a:sym typeface="Wingdings" panose="05000000000000000000" pitchFamily="2" charset="2"/>
                  </a:rPr>
                  <a:t> Decomposition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1371554" lvl="1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altLang="ko-KR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altLang="ko-KR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sup>
                    </m:sSup>
                  </m:oMath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1371554" lvl="1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457200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Rank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가 너무 낮으면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training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이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unstable</a:t>
                </a:r>
              </a:p>
              <a:p>
                <a:pPr marL="1371554" lvl="1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Full-rank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</p:txBody>
          </p:sp>
        </mc:Choice>
        <mc:Fallback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2430474"/>
              </a:xfrm>
              <a:prstGeom prst="rect">
                <a:avLst/>
              </a:prstGeom>
              <a:blipFill>
                <a:blip r:embed="rId4"/>
                <a:stretch>
                  <a:fillRect l="-110" t="-2506" b="-60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3"/>
            <a:ext cx="1192815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11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1B299B7-BE20-4128-B5DE-BF9688B71E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14894" y="4941438"/>
            <a:ext cx="8973384" cy="710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676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7" y="1463013"/>
            <a:ext cx="415766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Multi-scale INR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04888" y="2791135"/>
            <a:ext cx="22114872" cy="1000082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기본적인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INR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은 큰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resolution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에 대해 많은 계산이 필요함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1371554" lvl="1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1024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의 경우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batch size = 1024 * 1024</a:t>
            </a: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3"/>
            <a:ext cx="415575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11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1996D5C-CB8E-4FA8-BC91-D07DD47C7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8316" y="6445553"/>
            <a:ext cx="7865778" cy="569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172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362076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Experiments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04888" y="2791135"/>
            <a:ext cx="22114872" cy="526106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s</a:t>
            </a: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3"/>
            <a:ext cx="3552184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20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09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2350751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Conclusion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04888" y="3627419"/>
            <a:ext cx="22114872" cy="4832092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algn="just"/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Diffusion model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은 고품질 이미지 생성을 제안했고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, Markov chain training, Denoising Score Matching, annealed Langevin dynamics, autoregressive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를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위한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Diffusion model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과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Variational Inference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간의 연결점을 찾았다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.</a:t>
            </a:r>
          </a:p>
          <a:p>
            <a:pPr algn="just"/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algn="just"/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또한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diffusion model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은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image data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에 대해 뛰어난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inductive bias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를 가지고 있는 것으로 보여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,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다른 분야에도 유용성이 있을 것이라 기대된다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.  </a:t>
            </a:r>
          </a:p>
          <a:p>
            <a:pPr algn="just"/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Pros</a:t>
            </a:r>
          </a:p>
          <a:p>
            <a:pPr marL="1371554" lvl="1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Tractability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와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flexibility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는 원래 상충되는 성능이지만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DDPM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에서는 두 성능이 모두 좋다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Cons</a:t>
            </a:r>
          </a:p>
          <a:p>
            <a:pPr marL="1371554" lvl="1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Sample generate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가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Markov chain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에 의존하는데 이 과정에서 많은 시간과 계산이 든다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.</a:t>
            </a:r>
          </a:p>
          <a:p>
            <a:pPr marL="1371554" lvl="1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Improved DDPM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도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GAN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보다 많은 시간과 비용이 든다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.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3205431"/>
            <a:ext cx="323494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26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sp>
        <p:nvSpPr>
          <p:cNvPr id="4" name="텍스트 상자 3"/>
          <p:cNvSpPr txBox="1"/>
          <p:nvPr/>
        </p:nvSpPr>
        <p:spPr>
          <a:xfrm>
            <a:off x="6328222" y="10112187"/>
            <a:ext cx="114682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“ Denoising Diffusion Probabilistic Model. ”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92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7721173" y="989917"/>
            <a:ext cx="5932651" cy="1446550"/>
          </a:xfrm>
          <a:prstGeom prst="rect">
            <a:avLst/>
          </a:prstGeom>
          <a:effectLst>
            <a:reflection blurRad="6350" stA="45000" endPos="38500" dist="50800" dir="5400000" sy="-100000" algn="bl" rotWithShape="0"/>
          </a:effectLst>
        </p:spPr>
        <p:txBody>
          <a:bodyPr wrap="none">
            <a:spAutoFit/>
          </a:bodyPr>
          <a:lstStyle/>
          <a:p>
            <a:pPr algn="ctr"/>
            <a:r>
              <a:rPr lang="en-US" altLang="ko-KR" sz="8800" b="1" dirty="0">
                <a:solidFill>
                  <a:srgbClr val="002856"/>
                </a:solidFill>
                <a:effectLst>
                  <a:reflection blurRad="6350" stA="45000" endPos="50000" dist="12700" dir="5400000" sy="-100000" algn="bl" rotWithShape="0"/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CONTENTS</a:t>
            </a:r>
            <a:endParaRPr lang="en-US" altLang="ko-KR" sz="4400" b="1" dirty="0">
              <a:solidFill>
                <a:srgbClr val="002856"/>
              </a:solidFill>
              <a:effectLst>
                <a:reflection blurRad="6350" stA="45000" endPos="50000" dist="12700" dir="5400000" sy="-100000" algn="bl" rotWithShape="0"/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3079275" y="2905434"/>
            <a:ext cx="507061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b="1" spc="3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1. </a:t>
            </a:r>
            <a:r>
              <a:rPr lang="en-US" altLang="ko-KR" sz="5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Introduction</a:t>
            </a:r>
            <a:endParaRPr lang="en-US" altLang="ko-KR" sz="32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3079279" y="4042995"/>
            <a:ext cx="485261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2. Background</a:t>
            </a:r>
            <a:endParaRPr lang="en-US" altLang="ko-KR" sz="32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4170270" y="4847644"/>
            <a:ext cx="13308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- INR</a:t>
            </a:r>
            <a:endParaRPr lang="en-US" altLang="ko-KR" sz="2000" b="1" dirty="0">
              <a:solidFill>
                <a:schemeClr val="bg1">
                  <a:lumMod val="6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3079281" y="6388698"/>
            <a:ext cx="356860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3. Method</a:t>
            </a:r>
            <a:endParaRPr lang="en-US" altLang="ko-KR" sz="32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20253059" y="2905434"/>
            <a:ext cx="8066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03</a:t>
            </a:r>
            <a:endParaRPr lang="en-US" altLang="ko-KR" sz="2000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20253064" y="4042995"/>
            <a:ext cx="8066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04</a:t>
            </a:r>
            <a:endParaRPr lang="en-US" altLang="ko-KR" sz="2000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20253065" y="5769761"/>
            <a:ext cx="8066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09</a:t>
            </a:r>
            <a:endParaRPr lang="en-US" altLang="ko-KR" sz="2000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3079275" y="8779618"/>
            <a:ext cx="494718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4. Experiments</a:t>
            </a:r>
            <a:endParaRPr lang="en-US" altLang="ko-KR" sz="32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4170270" y="7876652"/>
            <a:ext cx="404950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- Multi-scale INR</a:t>
            </a:r>
            <a:endParaRPr lang="en-US" altLang="ko-KR" sz="2000" b="1" dirty="0">
              <a:solidFill>
                <a:schemeClr val="bg1">
                  <a:lumMod val="6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3079280" y="10409530"/>
            <a:ext cx="453842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5. Conclusion</a:t>
            </a:r>
            <a:endParaRPr lang="en-US" altLang="ko-KR" sz="32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20253066" y="8008855"/>
            <a:ext cx="8066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20</a:t>
            </a:r>
            <a:endParaRPr lang="en-US" altLang="ko-KR" sz="2000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20253065" y="10409530"/>
            <a:ext cx="8066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26</a:t>
            </a:r>
            <a:endParaRPr lang="en-US" altLang="ko-KR" sz="2000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26" name="직사각형 25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27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타원 27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2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43A3F082-004B-43DF-A5C5-6113A7B0A320}"/>
              </a:ext>
            </a:extLst>
          </p:cNvPr>
          <p:cNvSpPr/>
          <p:nvPr/>
        </p:nvSpPr>
        <p:spPr>
          <a:xfrm>
            <a:off x="4165833" y="7239995"/>
            <a:ext cx="17668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- FMM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1F4D6B-EB2A-44D2-9E4C-0001765CFA35}"/>
              </a:ext>
            </a:extLst>
          </p:cNvPr>
          <p:cNvSpPr/>
          <p:nvPr/>
        </p:nvSpPr>
        <p:spPr>
          <a:xfrm>
            <a:off x="4165834" y="9589827"/>
            <a:ext cx="27190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- Sampling</a:t>
            </a:r>
            <a:endParaRPr lang="en-US" altLang="ko-KR" sz="2000" b="1" dirty="0">
              <a:solidFill>
                <a:schemeClr val="bg1">
                  <a:lumMod val="6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F077077-D081-46F9-81A0-3A41C6743EF8}"/>
              </a:ext>
            </a:extLst>
          </p:cNvPr>
          <p:cNvSpPr/>
          <p:nvPr/>
        </p:nvSpPr>
        <p:spPr>
          <a:xfrm>
            <a:off x="4165832" y="5498765"/>
            <a:ext cx="41633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- Fourier Feature</a:t>
            </a:r>
            <a:endParaRPr lang="en-US" altLang="ko-KR" sz="2000" b="1" dirty="0">
              <a:solidFill>
                <a:schemeClr val="bg1">
                  <a:lumMod val="6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3033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Introduction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99129" y="2791135"/>
            <a:ext cx="22114872" cy="3108543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Continuous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image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를 생성하기 위해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INR(Implicit Neural Representations)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다양한 이미지 생성을 위해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Hypernetwork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사용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Fourier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feature, Factorized Multiplicate Modulation, Multi-scale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INR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2"/>
            <a:ext cx="3538056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3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DC413D8E-1280-494F-95E9-798896D75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996" y="5742253"/>
            <a:ext cx="9305429" cy="636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47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7" y="1444300"/>
            <a:ext cx="485298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Background - INR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298980"/>
            <a:ext cx="486060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4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756B596-4EC7-44EE-AE7B-D871329FBC6C}"/>
                  </a:ext>
                </a:extLst>
              </p:cNvPr>
              <p:cNvSpPr/>
              <p:nvPr/>
            </p:nvSpPr>
            <p:spPr>
              <a:xfrm>
                <a:off x="999129" y="2791135"/>
                <a:ext cx="22114872" cy="4936095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Image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를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high-dimension space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가 아니라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low-dimension(coordinate)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에서부터 생성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(mapping)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하는 방식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1371554" lvl="1" indent="-457200" algn="just"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Image</a:t>
                </a:r>
              </a:p>
              <a:p>
                <a:pPr marL="2285909" lvl="2" indent="-457200" algn="just"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(x, y)∈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  <a:sym typeface="Wingdings" panose="05000000000000000000" pitchFamily="2" charset="2"/>
                  </a:rPr>
                  <a:t> (r, g, b)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1371554" lvl="1" indent="-457200" algn="just"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Video</a:t>
                </a:r>
              </a:p>
              <a:p>
                <a:pPr marL="2285909" lvl="2" indent="-457200" algn="just"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(x, y, t)∈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  <a:sym typeface="Wingdings" panose="05000000000000000000" pitchFamily="2" charset="2"/>
                  </a:rPr>
                  <a:t> (r, g, b)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1371554" lvl="1" indent="-457200" algn="just"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Shape</a:t>
                </a:r>
              </a:p>
              <a:p>
                <a:pPr marL="2285909" lvl="2" indent="-457200" algn="just"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(x, y, z, </a:t>
                </a:r>
                <a:r>
                  <a:rPr lang="el-GR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θ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</a:t>
                </a:r>
                <a:r>
                  <a:rPr lang="el-GR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Φ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)∈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  <a:sym typeface="Wingdings" panose="05000000000000000000" pitchFamily="2" charset="2"/>
                  </a:rPr>
                  <a:t> (r, g, b, </a:t>
                </a:r>
                <a:r>
                  <a:rPr lang="el-GR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  <a:sym typeface="Wingdings" panose="05000000000000000000" pitchFamily="2" charset="2"/>
                  </a:rPr>
                  <a:t>σ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  <a:sym typeface="Wingdings" panose="05000000000000000000" pitchFamily="2" charset="2"/>
                  </a:rPr>
                  <a:t>)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endParaRPr lang="ko-KR" alt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</p:txBody>
          </p:sp>
        </mc:Choice>
        <mc:Fallback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756B596-4EC7-44EE-AE7B-D871329FBC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129" y="2791135"/>
                <a:ext cx="22114872" cy="4936095"/>
              </a:xfrm>
              <a:prstGeom prst="rect">
                <a:avLst/>
              </a:prstGeom>
              <a:blipFill>
                <a:blip r:embed="rId4"/>
                <a:stretch>
                  <a:fillRect l="-110" t="-13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그림 16">
            <a:extLst>
              <a:ext uri="{FF2B5EF4-FFF2-40B4-BE49-F238E27FC236}">
                <a16:creationId xmlns:a16="http://schemas.microsoft.com/office/drawing/2014/main" id="{B42BD284-4749-44B9-A6B8-0FC3817C7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8983" y="7094959"/>
            <a:ext cx="11084366" cy="4094089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9983F13-AB0C-466A-B98C-8397712A45AE}"/>
              </a:ext>
            </a:extLst>
          </p:cNvPr>
          <p:cNvCxnSpPr>
            <a:cxnSpLocks/>
          </p:cNvCxnSpPr>
          <p:nvPr/>
        </p:nvCxnSpPr>
        <p:spPr>
          <a:xfrm>
            <a:off x="1345622" y="10963349"/>
            <a:ext cx="3958742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6472631-CA24-4B3C-BE7B-60CE35823432}"/>
              </a:ext>
            </a:extLst>
          </p:cNvPr>
          <p:cNvCxnSpPr>
            <a:cxnSpLocks/>
          </p:cNvCxnSpPr>
          <p:nvPr/>
        </p:nvCxnSpPr>
        <p:spPr>
          <a:xfrm flipV="1">
            <a:off x="1555327" y="7462246"/>
            <a:ext cx="0" cy="374878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F7E81EDF-E611-481B-81CD-2D41027B28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8350" y="7410574"/>
            <a:ext cx="3470274" cy="350031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87F8026-7652-4D0B-B7F2-2E06DD60BF10}"/>
              </a:ext>
            </a:extLst>
          </p:cNvPr>
          <p:cNvSpPr txBox="1"/>
          <p:nvPr/>
        </p:nvSpPr>
        <p:spPr>
          <a:xfrm>
            <a:off x="2348606" y="8674767"/>
            <a:ext cx="968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(x, y)</a:t>
            </a:r>
            <a:endParaRPr lang="ko-KR" altLang="en-US" sz="28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05CAF85-D607-4253-9A8A-8FAF094D5D0F}"/>
              </a:ext>
            </a:extLst>
          </p:cNvPr>
          <p:cNvSpPr/>
          <p:nvPr/>
        </p:nvSpPr>
        <p:spPr>
          <a:xfrm>
            <a:off x="2674927" y="9230619"/>
            <a:ext cx="157970" cy="15797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50488FE-A719-452F-AFC3-16FF48A4E530}"/>
              </a:ext>
            </a:extLst>
          </p:cNvPr>
          <p:cNvSpPr/>
          <p:nvPr/>
        </p:nvSpPr>
        <p:spPr>
          <a:xfrm>
            <a:off x="5775119" y="7666968"/>
            <a:ext cx="968581" cy="358780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NN</a:t>
            </a:r>
          </a:p>
          <a:p>
            <a:pPr algn="ctr"/>
            <a:r>
              <a:rPr lang="en-US" altLang="ko-KR" dirty="0"/>
              <a:t>(f)</a:t>
            </a:r>
            <a:endParaRPr lang="ko-KR" altLang="en-US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A159944-5C25-4507-8D10-A20F7F8A2C1D}"/>
              </a:ext>
            </a:extLst>
          </p:cNvPr>
          <p:cNvCxnSpPr>
            <a:cxnSpLocks/>
          </p:cNvCxnSpPr>
          <p:nvPr/>
        </p:nvCxnSpPr>
        <p:spPr>
          <a:xfrm>
            <a:off x="3195389" y="9328338"/>
            <a:ext cx="2160382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6C12BAC-C61F-472B-BB40-28F2DF802D02}"/>
              </a:ext>
            </a:extLst>
          </p:cNvPr>
          <p:cNvCxnSpPr>
            <a:cxnSpLocks/>
          </p:cNvCxnSpPr>
          <p:nvPr/>
        </p:nvCxnSpPr>
        <p:spPr>
          <a:xfrm>
            <a:off x="7003143" y="9345762"/>
            <a:ext cx="2046514" cy="1659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E66595E-B644-48C8-96F1-B8C1F1980005}"/>
              </a:ext>
            </a:extLst>
          </p:cNvPr>
          <p:cNvSpPr txBox="1"/>
          <p:nvPr/>
        </p:nvSpPr>
        <p:spPr>
          <a:xfrm>
            <a:off x="8794734" y="8637513"/>
            <a:ext cx="1279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</a:rPr>
              <a:t>(r, g, b)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E4978CF-1A32-4134-A052-8E92BCA5148B}"/>
              </a:ext>
            </a:extLst>
          </p:cNvPr>
          <p:cNvSpPr/>
          <p:nvPr/>
        </p:nvSpPr>
        <p:spPr>
          <a:xfrm>
            <a:off x="9235493" y="9263251"/>
            <a:ext cx="157970" cy="15797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106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새 비디오 만들기">
            <a:hlinkClick r:id="" action="ppaction://media"/>
            <a:extLst>
              <a:ext uri="{FF2B5EF4-FFF2-40B4-BE49-F238E27FC236}">
                <a16:creationId xmlns:a16="http://schemas.microsoft.com/office/drawing/2014/main" id="{933AC35C-D029-4854-8784-0525B11514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85787" y="6372012"/>
            <a:ext cx="12313230" cy="692619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119187" y="1444300"/>
            <a:ext cx="485298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Background - INR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298980"/>
            <a:ext cx="486060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4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56B596-4EC7-44EE-AE7B-D871329FBC6C}"/>
              </a:ext>
            </a:extLst>
          </p:cNvPr>
          <p:cNvSpPr/>
          <p:nvPr/>
        </p:nvSpPr>
        <p:spPr>
          <a:xfrm>
            <a:off x="999130" y="2791135"/>
            <a:ext cx="8583020" cy="3970318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Infinite resolution, Super resolution, Zoom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Coordinate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하나당 하나의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pixel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에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mapping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되기 때문에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Image size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에 해당하는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batch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로 계산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Receptive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field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가 없기 때문에 하나의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image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에 대해서만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overfitting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여러 이미지를 생성하기 위해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hypernetwork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사용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CD576B-189D-495D-A11F-438E610F86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75340" y="2371414"/>
            <a:ext cx="7697009" cy="9339038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EC80E17-C574-489E-976E-AB8E1943BB56}"/>
              </a:ext>
            </a:extLst>
          </p:cNvPr>
          <p:cNvCxnSpPr>
            <a:cxnSpLocks/>
          </p:cNvCxnSpPr>
          <p:nvPr/>
        </p:nvCxnSpPr>
        <p:spPr>
          <a:xfrm>
            <a:off x="12106893" y="6491681"/>
            <a:ext cx="3958742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40CFB9F-29DC-4F65-BD81-E724A19EA140}"/>
              </a:ext>
            </a:extLst>
          </p:cNvPr>
          <p:cNvCxnSpPr>
            <a:cxnSpLocks/>
          </p:cNvCxnSpPr>
          <p:nvPr/>
        </p:nvCxnSpPr>
        <p:spPr>
          <a:xfrm flipV="1">
            <a:off x="12316598" y="2990578"/>
            <a:ext cx="0" cy="374878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028E7B2-7304-4F91-B115-46DB8108EFF1}"/>
              </a:ext>
            </a:extLst>
          </p:cNvPr>
          <p:cNvSpPr txBox="1"/>
          <p:nvPr/>
        </p:nvSpPr>
        <p:spPr>
          <a:xfrm>
            <a:off x="15334743" y="6491998"/>
            <a:ext cx="1053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Coord</a:t>
            </a:r>
            <a:endParaRPr lang="ko-KR" altLang="en-US" sz="2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B2E380-4092-4CC3-BF4D-B0009BAB9F27}"/>
              </a:ext>
            </a:extLst>
          </p:cNvPr>
          <p:cNvSpPr txBox="1"/>
          <p:nvPr/>
        </p:nvSpPr>
        <p:spPr>
          <a:xfrm>
            <a:off x="11367517" y="3006726"/>
            <a:ext cx="949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pixel</a:t>
            </a:r>
            <a:endParaRPr lang="ko-KR" altLang="en-US" sz="2800" dirty="0"/>
          </a:p>
        </p:txBody>
      </p:sp>
      <p:cxnSp>
        <p:nvCxnSpPr>
          <p:cNvPr id="5" name="연결선: 구부러짐 4">
            <a:extLst>
              <a:ext uri="{FF2B5EF4-FFF2-40B4-BE49-F238E27FC236}">
                <a16:creationId xmlns:a16="http://schemas.microsoft.com/office/drawing/2014/main" id="{E87C0495-9F59-4FAD-A8B7-CD2C0EC4A61F}"/>
              </a:ext>
            </a:extLst>
          </p:cNvPr>
          <p:cNvCxnSpPr>
            <a:cxnSpLocks/>
          </p:cNvCxnSpPr>
          <p:nvPr/>
        </p:nvCxnSpPr>
        <p:spPr>
          <a:xfrm flipV="1">
            <a:off x="12444598" y="3460185"/>
            <a:ext cx="3283331" cy="2888947"/>
          </a:xfrm>
          <a:prstGeom prst="curvedConnector3">
            <a:avLst>
              <a:gd name="adj1" fmla="val 1663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77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8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7" y="1444300"/>
            <a:ext cx="795813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Background – Fourier Feature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298980"/>
            <a:ext cx="802290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4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56B596-4EC7-44EE-AE7B-D871329FBC6C}"/>
              </a:ext>
            </a:extLst>
          </p:cNvPr>
          <p:cNvSpPr/>
          <p:nvPr/>
        </p:nvSpPr>
        <p:spPr>
          <a:xfrm>
            <a:off x="999129" y="2791135"/>
            <a:ext cx="22120631" cy="3108543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Coordinate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를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Fourier feature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로 넣는 방식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Spatial space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coordinate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의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경우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high frequency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에 대해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fitting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을 잘 못함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algn="just"/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09738F-98BD-4E61-A125-0737C3F94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371" y="5755802"/>
            <a:ext cx="14421670" cy="592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107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C199167-E6CD-4ADC-B473-92DA079BE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228" y="4935630"/>
            <a:ext cx="11547956" cy="6613133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119187" y="1444300"/>
            <a:ext cx="795813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Background – Fourier Feature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298980"/>
            <a:ext cx="802290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4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756B596-4EC7-44EE-AE7B-D871329FBC6C}"/>
                  </a:ext>
                </a:extLst>
              </p:cNvPr>
              <p:cNvSpPr/>
              <p:nvPr/>
            </p:nvSpPr>
            <p:spPr>
              <a:xfrm>
                <a:off x="5199221" y="3346078"/>
                <a:ext cx="12897845" cy="2062103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marL="457200" indent="-4572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ko-KR" altLang="en-US" sz="44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𝛾</m:t>
                    </m:r>
                    <m:d>
                      <m:dPr>
                        <m:ctrlPr>
                          <a:rPr lang="en-US" altLang="ko-KR" sz="4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NanumGothic Regular" charset="-127"/>
                          </a:rPr>
                        </m:ctrlPr>
                      </m:dPr>
                      <m:e>
                        <m:r>
                          <a:rPr lang="en-US" altLang="ko-KR" sz="4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NanumGothic Regular" charset="-127"/>
                          </a:rPr>
                          <m:t>𝑥</m:t>
                        </m:r>
                      </m:e>
                    </m:d>
                    <m:r>
                      <a:rPr lang="en-US" altLang="ko-KR" sz="4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=</m:t>
                    </m:r>
                    <m:d>
                      <m:dPr>
                        <m:ctrlPr>
                          <a:rPr lang="en-US" altLang="ko-KR" sz="4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NanumGothic Regular" charset="-127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ko-KR" sz="4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NanumGothic Regular" charset="-127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4400" b="0" i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NanumGothic Regular" charset="-127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sz="44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NanumGothic Regular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sz="44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NanumGothic Regular" charset="-127"/>
                                  </a:rPr>
                                  <m:t>𝐵𝑥</m:t>
                                </m:r>
                              </m:e>
                            </m:d>
                          </m:e>
                        </m:func>
                        <m:r>
                          <a:rPr lang="en-US" altLang="ko-KR" sz="4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NanumGothic Regular" charset="-127"/>
                          </a:rPr>
                          <m:t>, </m:t>
                        </m:r>
                        <m:func>
                          <m:funcPr>
                            <m:ctrlPr>
                              <a:rPr lang="en-US" altLang="ko-KR" sz="4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NanumGothic Regular" charset="-127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4400" b="0" i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NanumGothic Regular" charset="-127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sz="44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NanumGothic Regular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sz="44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NanumGothic Regular" charset="-127"/>
                                  </a:rPr>
                                  <m:t>𝐵𝑥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altLang="ko-KR" sz="4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, </m:t>
                    </m:r>
                    <m:r>
                      <a:rPr lang="en-US" altLang="ko-KR" sz="4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𝑥</m:t>
                    </m:r>
                    <m:r>
                      <a:rPr lang="en-US" altLang="ko-KR" sz="4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=</m:t>
                    </m:r>
                    <m:r>
                      <a:rPr lang="en-US" altLang="ko-KR" sz="4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𝑖𝑛𝑝𝑢𝑡</m:t>
                    </m:r>
                    <m:r>
                      <a:rPr lang="en-US" altLang="ko-KR" sz="4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 </m:t>
                    </m:r>
                    <m:r>
                      <a:rPr lang="en-US" altLang="ko-KR" sz="4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𝑐𝑜𝑜𝑟𝑑𝑖𝑛𝑎𝑡𝑒</m:t>
                    </m:r>
                  </m:oMath>
                </a14:m>
                <a:endParaRPr lang="en-US" altLang="ko-KR" sz="4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endParaRPr lang="ko-KR" alt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</p:txBody>
          </p:sp>
        </mc:Choice>
        <mc:Fallback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756B596-4EC7-44EE-AE7B-D871329FBC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9221" y="3346078"/>
                <a:ext cx="12897845" cy="20621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0469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7" y="1444300"/>
            <a:ext cx="795813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Background – Fourier Feature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298980"/>
            <a:ext cx="802290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4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56B596-4EC7-44EE-AE7B-D871329FBC6C}"/>
              </a:ext>
            </a:extLst>
          </p:cNvPr>
          <p:cNvSpPr/>
          <p:nvPr/>
        </p:nvSpPr>
        <p:spPr>
          <a:xfrm>
            <a:off x="999129" y="2791135"/>
            <a:ext cx="22120631" cy="2677656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MLP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에서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hidden dimension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이 크면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kernel regression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으로 간주 가능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algn="just"/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EEEE55-5E98-4B29-8841-BA25E0EAA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187" y="6858000"/>
            <a:ext cx="11310938" cy="430860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25033DA-679A-4063-8614-3C0C7AC47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8865" y="5345667"/>
            <a:ext cx="9302086" cy="639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48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23D3D24-320E-4370-9DD1-E09736CDF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7930" y="7224765"/>
            <a:ext cx="12542671" cy="509739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119187" y="1444300"/>
            <a:ext cx="795813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Background – Fourier Feature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298980"/>
            <a:ext cx="802290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4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F0A6CAF-D65F-435F-9F80-413D76376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7858" y="2591633"/>
            <a:ext cx="12106691" cy="507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623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5928</TotalTime>
  <Words>487</Words>
  <Application>Microsoft Office PowerPoint</Application>
  <PresentationFormat>사용자 지정</PresentationFormat>
  <Paragraphs>113</Paragraphs>
  <Slides>14</Slides>
  <Notes>5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Geomanist Light</vt:lpstr>
      <vt:lpstr>나눔고딕</vt:lpstr>
      <vt:lpstr>맑은 고딕</vt:lpstr>
      <vt:lpstr>Arial</vt:lpstr>
      <vt:lpstr>Calibri</vt:lpstr>
      <vt:lpstr>Calibri Light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(대학원생) 최낙관 (전기전자공학과)</cp:lastModifiedBy>
  <cp:revision>209</cp:revision>
  <dcterms:created xsi:type="dcterms:W3CDTF">2017-02-16T07:20:56Z</dcterms:created>
  <dcterms:modified xsi:type="dcterms:W3CDTF">2022-03-18T15:06:11Z</dcterms:modified>
</cp:coreProperties>
</file>